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9" r:id="rId4"/>
  </p:sldMasterIdLst>
  <p:notesMasterIdLst>
    <p:notesMasterId r:id="rId32"/>
  </p:notesMasterIdLst>
  <p:handoutMasterIdLst>
    <p:handoutMasterId r:id="rId33"/>
  </p:handoutMasterIdLst>
  <p:sldIdLst>
    <p:sldId id="811" r:id="rId5"/>
    <p:sldId id="816" r:id="rId6"/>
    <p:sldId id="818" r:id="rId7"/>
    <p:sldId id="815" r:id="rId8"/>
    <p:sldId id="819" r:id="rId9"/>
    <p:sldId id="849" r:id="rId10"/>
    <p:sldId id="886" r:id="rId11"/>
    <p:sldId id="885" r:id="rId12"/>
    <p:sldId id="887" r:id="rId13"/>
    <p:sldId id="888" r:id="rId14"/>
    <p:sldId id="775" r:id="rId15"/>
    <p:sldId id="891" r:id="rId16"/>
    <p:sldId id="892" r:id="rId17"/>
    <p:sldId id="893" r:id="rId18"/>
    <p:sldId id="894" r:id="rId19"/>
    <p:sldId id="895" r:id="rId20"/>
    <p:sldId id="896" r:id="rId21"/>
    <p:sldId id="889" r:id="rId22"/>
    <p:sldId id="901" r:id="rId23"/>
    <p:sldId id="897" r:id="rId24"/>
    <p:sldId id="898" r:id="rId25"/>
    <p:sldId id="900" r:id="rId26"/>
    <p:sldId id="902" r:id="rId27"/>
    <p:sldId id="899" r:id="rId28"/>
    <p:sldId id="903" r:id="rId29"/>
    <p:sldId id="890" r:id="rId30"/>
    <p:sldId id="869" r:id="rId31"/>
  </p:sldIdLst>
  <p:sldSz cx="12192000" cy="6858000"/>
  <p:notesSz cx="7104063" cy="10234613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  <p:embeddedFont>
      <p:font typeface="Segoe UI Light" panose="020B0502040204020203" pitchFamily="34" charset="0"/>
      <p:regular r:id="rId42"/>
      <p:italic r:id="rId43"/>
    </p:embeddedFont>
  </p:embeddedFontLst>
  <p:custDataLst>
    <p:tags r:id="rId44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7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téphane GOBIN" initials="" lastIdx="0" clrIdx="6"/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  <p:cmAuthor id="4" name="Barthe, Karine (EXT - FR/Lannion)" initials="BK(F" lastIdx="1" clrIdx="3">
    <p:extLst>
      <p:ext uri="{19B8F6BF-5375-455C-9EA6-DF929625EA0E}">
        <p15:presenceInfo xmlns:p15="http://schemas.microsoft.com/office/powerpoint/2012/main" userId="Barthe, Karine (EXT - FR/Lannion)" providerId="None"/>
      </p:ext>
    </p:extLst>
  </p:cmAuthor>
  <p:cmAuthor id="5" name="Sabrina Kuhn" initials="SK" lastIdx="10" clrIdx="4">
    <p:extLst>
      <p:ext uri="{19B8F6BF-5375-455C-9EA6-DF929625EA0E}">
        <p15:presenceInfo xmlns:p15="http://schemas.microsoft.com/office/powerpoint/2012/main" userId="S-1-5-21-1801674531-1897051121-839522115-20220" providerId="AD"/>
      </p:ext>
    </p:extLst>
  </p:cmAuthor>
  <p:cmAuthor id="6" name="Emilie VILLETORTE" initials="EV" lastIdx="1" clrIdx="5">
    <p:extLst>
      <p:ext uri="{19B8F6BF-5375-455C-9EA6-DF929625EA0E}">
        <p15:presenceInfo xmlns:p15="http://schemas.microsoft.com/office/powerpoint/2012/main" userId="S::evilletorte@eni.fr::60a890f2-81d8-4a9a-b988-47c91ea199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258"/>
    <a:srgbClr val="4AA5B7"/>
    <a:srgbClr val="06516F"/>
    <a:srgbClr val="011F39"/>
    <a:srgbClr val="016B9F"/>
    <a:srgbClr val="FFFFFF"/>
    <a:srgbClr val="3B518E"/>
    <a:srgbClr val="AAD23B"/>
    <a:srgbClr val="222933"/>
    <a:srgbClr val="141E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69663" autoAdjust="0"/>
  </p:normalViewPr>
  <p:slideViewPr>
    <p:cSldViewPr snapToGrid="0">
      <p:cViewPr varScale="1">
        <p:scale>
          <a:sx n="83" d="100"/>
          <a:sy n="83" d="100"/>
        </p:scale>
        <p:origin x="1620" y="-150"/>
      </p:cViewPr>
      <p:guideLst>
        <p:guide orient="horz" pos="2160"/>
        <p:guide pos="3840"/>
        <p:guide pos="27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A8EB9EB-B186-4F9A-9F85-BBB1D65C7589}" type="datetimeFigureOut">
              <a:rPr lang="fr-FR" smtClean="0">
                <a:latin typeface="Segoe UI" panose="020B0502040204020203" pitchFamily="34" charset="0"/>
              </a:rPr>
              <a:t>17/04/2023</a:t>
            </a:fld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611C90E-7C5C-4FC7-8E56-A2E921698B81}" type="slidenum">
              <a:rPr lang="fr-FR" smtClean="0">
                <a:latin typeface="Segoe UI" panose="020B0502040204020203" pitchFamily="34" charset="0"/>
              </a:rPr>
              <a:t>‹N°›</a:t>
            </a:fld>
            <a:endParaRPr lang="fr-FR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E63BDECB-E14E-459C-896C-A883D5960C42}" type="datetimeFigureOut">
              <a:rPr lang="fr-FR" smtClean="0"/>
              <a:pPr/>
              <a:t>17/04/2023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00CA5B4E-61E0-4854-9785-88AF627D622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716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47807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0072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9019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48670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sym typeface="Wingdings" panose="05000000000000000000" pitchFamily="2" charset="2"/>
              </a:rPr>
              <a:t>https://ionicframework.com/docs/developing/android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Parfois; il faudra aussi synchroniser en plus :</a:t>
            </a:r>
          </a:p>
          <a:p>
            <a:r>
              <a:rPr lang="fr-FR" sz="12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r>
              <a:rPr lang="fr-FR" sz="12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2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capacitor</a:t>
            </a:r>
            <a:r>
              <a:rPr lang="fr-FR" sz="12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2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sync</a:t>
            </a:r>
            <a:r>
              <a:rPr lang="fr-FR" sz="12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2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0581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45718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71999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sym typeface="Wingdings" panose="05000000000000000000" pitchFamily="2" charset="2"/>
              </a:rPr>
              <a:t>https://ionicframework.com/docs/developing/ios</a:t>
            </a:r>
          </a:p>
        </p:txBody>
      </p:sp>
    </p:spTree>
    <p:extLst>
      <p:ext uri="{BB962C8B-B14F-4D97-AF65-F5344CB8AC3E}">
        <p14:creationId xmlns:p14="http://schemas.microsoft.com/office/powerpoint/2010/main" val="1716029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86336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1802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Ionic ne réinvente rien, il le rend plus efficace et productif</a:t>
            </a:r>
          </a:p>
          <a:p>
            <a:endParaRPr lang="fr-FR" dirty="0"/>
          </a:p>
          <a:p>
            <a:r>
              <a:rPr lang="fr-FR" dirty="0"/>
              <a:t>Ionic est une surcouche à </a:t>
            </a:r>
            <a:r>
              <a:rPr lang="fr-FR" dirty="0" err="1"/>
              <a:t>Capacitor</a:t>
            </a:r>
            <a:r>
              <a:rPr lang="fr-FR" dirty="0"/>
              <a:t>. Pour manipuler avec un </a:t>
            </a:r>
            <a:r>
              <a:rPr lang="fr-FR" dirty="0" err="1"/>
              <a:t>framework</a:t>
            </a:r>
            <a:r>
              <a:rPr lang="fr-FR" dirty="0"/>
              <a:t> JS standard.</a:t>
            </a:r>
          </a:p>
          <a:p>
            <a:r>
              <a:rPr lang="fr-FR" dirty="0"/>
              <a:t>Ionic - Bibliothèque de composant issu du </a:t>
            </a:r>
            <a:r>
              <a:rPr lang="fr-FR" dirty="0" err="1"/>
              <a:t>framework</a:t>
            </a:r>
            <a:r>
              <a:rPr lang="fr-FR" dirty="0"/>
              <a:t> JS </a:t>
            </a:r>
          </a:p>
          <a:p>
            <a:endParaRPr lang="fr-FR" dirty="0"/>
          </a:p>
          <a:p>
            <a:r>
              <a:rPr lang="fr-FR" dirty="0"/>
              <a:t>Ionic fournit une surcouche aux plugins </a:t>
            </a:r>
            <a:r>
              <a:rPr lang="fr-FR" dirty="0" err="1"/>
              <a:t>Capacitor</a:t>
            </a:r>
            <a:r>
              <a:rPr lang="fr-FR" dirty="0"/>
              <a:t> pour simplifier le pilotage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service </a:t>
            </a:r>
            <a:r>
              <a:rPr lang="fr-FR" dirty="0" err="1"/>
              <a:t>Angular</a:t>
            </a:r>
            <a:r>
              <a:rPr lang="fr-FR" dirty="0"/>
              <a:t> plutôt qu’une fonction d’un fichier JS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885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30400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La ligne de commande Ionic permet </a:t>
            </a:r>
          </a:p>
          <a:p>
            <a:pPr marL="800100" lvl="1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Vérification de l’environnement et des dépendances</a:t>
            </a:r>
          </a:p>
          <a:p>
            <a:pPr marL="800100" lvl="1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Génération des ressources graphiques</a:t>
            </a:r>
          </a:p>
          <a:p>
            <a:pPr marL="800100" lvl="1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Rechargement automatique suite à la modification des sources</a:t>
            </a:r>
          </a:p>
          <a:p>
            <a:pPr marL="800100" lvl="1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Création des projets</a:t>
            </a:r>
          </a:p>
          <a:p>
            <a:r>
              <a:rPr lang="fr-FR" dirty="0"/>
              <a:t>Ex</a:t>
            </a:r>
          </a:p>
          <a:p>
            <a:r>
              <a:rPr lang="fr-FR" dirty="0"/>
              <a:t>Commande Serve – lancer le projet sur le navigateur ou mobile, lorsqu’il y a un Ionic relance l’application automatiquement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5162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r>
              <a:rPr lang="fr-FR" sz="1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start :</a:t>
            </a:r>
            <a:endParaRPr lang="fr-FR" b="1" dirty="0"/>
          </a:p>
          <a:p>
            <a:r>
              <a:rPr lang="fr-FR" dirty="0"/>
              <a:t>Ouvre une commande interactive, avec plusieurs questions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 nom du projet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Quel </a:t>
            </a:r>
            <a:r>
              <a:rPr lang="fr-FR" dirty="0" err="1"/>
              <a:t>template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Intégration SDK Ionic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Mettre en ligne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Push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Lors de la création du projet, il est possible de choisir entre 5 types de modèles :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b="1" spc="-1" dirty="0">
                <a:solidFill>
                  <a:srgbClr val="343642"/>
                </a:solidFill>
                <a:latin typeface="Segoe UI"/>
              </a:rPr>
              <a:t>Blank : 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un projet vierge (mais avec tous les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frameworks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intégrés)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b="1" spc="-1" dirty="0" err="1">
                <a:solidFill>
                  <a:srgbClr val="343642"/>
                </a:solidFill>
                <a:latin typeface="Segoe UI"/>
              </a:rPr>
              <a:t>Sidemenu</a:t>
            </a:r>
            <a:r>
              <a:rPr lang="fr-FR" sz="1200" b="1" spc="-1" dirty="0">
                <a:solidFill>
                  <a:srgbClr val="343642"/>
                </a:solidFill>
                <a:latin typeface="Segoe UI"/>
              </a:rPr>
              <a:t> : 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un projet avec un menu sur le côté et des pages de type master/slave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b="1" spc="-1" dirty="0">
                <a:solidFill>
                  <a:srgbClr val="343642"/>
                </a:solidFill>
                <a:latin typeface="Segoe UI"/>
              </a:rPr>
              <a:t>Tabs : 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un projet avec des onglets en bas de l’écran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en-US" sz="1200" b="1" spc="-1" dirty="0">
                <a:solidFill>
                  <a:srgbClr val="343642"/>
                </a:solidFill>
                <a:latin typeface="Segoe UI"/>
              </a:rPr>
              <a:t>my-first-app</a:t>
            </a:r>
            <a:r>
              <a:rPr lang="en-US" sz="1200" spc="-1" dirty="0">
                <a:solidFill>
                  <a:srgbClr val="343642"/>
                </a:solidFill>
                <a:latin typeface="Segoe UI"/>
              </a:rPr>
              <a:t> | un </a:t>
            </a:r>
            <a:r>
              <a:rPr lang="en-US" sz="1200" spc="-1" dirty="0" err="1">
                <a:solidFill>
                  <a:srgbClr val="343642"/>
                </a:solidFill>
                <a:latin typeface="Segoe UI"/>
              </a:rPr>
              <a:t>projet</a:t>
            </a:r>
            <a:r>
              <a:rPr lang="en-US" sz="1200" spc="-1" dirty="0">
                <a:solidFill>
                  <a:srgbClr val="343642"/>
                </a:solidFill>
                <a:latin typeface="Segoe UI"/>
              </a:rPr>
              <a:t> avec </a:t>
            </a:r>
            <a:r>
              <a:rPr lang="en-US" sz="1200" spc="-1" dirty="0" err="1">
                <a:solidFill>
                  <a:srgbClr val="343642"/>
                </a:solidFill>
                <a:latin typeface="Segoe UI"/>
              </a:rPr>
              <a:t>une</a:t>
            </a:r>
            <a:r>
              <a:rPr lang="en-US" sz="1200" spc="-1" dirty="0">
                <a:solidFill>
                  <a:srgbClr val="343642"/>
                </a:solidFill>
                <a:latin typeface="Segoe UI"/>
              </a:rPr>
              <a:t> </a:t>
            </a:r>
            <a:r>
              <a:rPr lang="en-US" sz="1200" spc="-1" dirty="0" err="1">
                <a:solidFill>
                  <a:srgbClr val="343642"/>
                </a:solidFill>
                <a:latin typeface="Segoe UI"/>
              </a:rPr>
              <a:t>caméra</a:t>
            </a:r>
            <a:r>
              <a:rPr lang="en-US" sz="1200" spc="-1" dirty="0">
                <a:solidFill>
                  <a:srgbClr val="343642"/>
                </a:solidFill>
                <a:latin typeface="Segoe UI"/>
              </a:rPr>
              <a:t> et </a:t>
            </a:r>
            <a:r>
              <a:rPr lang="en-US" sz="1200" spc="-1" dirty="0" err="1">
                <a:solidFill>
                  <a:srgbClr val="343642"/>
                </a:solidFill>
                <a:latin typeface="Segoe UI"/>
              </a:rPr>
              <a:t>sa</a:t>
            </a:r>
            <a:r>
              <a:rPr lang="en-US" sz="1200" spc="-1" dirty="0">
                <a:solidFill>
                  <a:srgbClr val="343642"/>
                </a:solidFill>
                <a:latin typeface="Segoe UI"/>
              </a:rPr>
              <a:t> </a:t>
            </a:r>
            <a:r>
              <a:rPr lang="en-US" sz="1200" spc="-1" dirty="0" err="1">
                <a:solidFill>
                  <a:srgbClr val="343642"/>
                </a:solidFill>
                <a:latin typeface="Segoe UI"/>
              </a:rPr>
              <a:t>gallerie</a:t>
            </a:r>
            <a:endParaRPr lang="en-US" sz="12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en-US" sz="1200" spc="-1" dirty="0">
                <a:solidFill>
                  <a:srgbClr val="343642"/>
                </a:solidFill>
                <a:latin typeface="Segoe UI"/>
              </a:rPr>
              <a:t>  </a:t>
            </a:r>
            <a:r>
              <a:rPr lang="en-US" sz="1200" b="1" spc="-1" dirty="0">
                <a:solidFill>
                  <a:srgbClr val="343642"/>
                </a:solidFill>
                <a:latin typeface="Segoe UI"/>
              </a:rPr>
              <a:t>conference</a:t>
            </a:r>
            <a:r>
              <a:rPr lang="en-US" sz="1200" spc="-1" dirty="0">
                <a:solidFill>
                  <a:srgbClr val="343642"/>
                </a:solidFill>
                <a:latin typeface="Segoe UI"/>
              </a:rPr>
              <a:t>   | un </a:t>
            </a:r>
            <a:r>
              <a:rPr lang="en-US" sz="1200" spc="-1" dirty="0" err="1">
                <a:solidFill>
                  <a:srgbClr val="343642"/>
                </a:solidFill>
                <a:latin typeface="Segoe UI"/>
              </a:rPr>
              <a:t>projet</a:t>
            </a:r>
            <a:r>
              <a:rPr lang="en-US" sz="1200" spc="-1" dirty="0">
                <a:solidFill>
                  <a:srgbClr val="343642"/>
                </a:solidFill>
                <a:latin typeface="Segoe UI"/>
              </a:rPr>
              <a:t> qui </a:t>
            </a:r>
            <a:r>
              <a:rPr lang="en-US" sz="1200" spc="-1" dirty="0" err="1">
                <a:solidFill>
                  <a:srgbClr val="343642"/>
                </a:solidFill>
                <a:latin typeface="Segoe UI"/>
              </a:rPr>
              <a:t>montre</a:t>
            </a:r>
            <a:r>
              <a:rPr lang="en-US" sz="1200" spc="-1" dirty="0">
                <a:solidFill>
                  <a:srgbClr val="343642"/>
                </a:solidFill>
                <a:latin typeface="Segoe UI"/>
              </a:rPr>
              <a:t> </a:t>
            </a:r>
            <a:r>
              <a:rPr lang="en-US" sz="1200" spc="-1" dirty="0" err="1">
                <a:solidFill>
                  <a:srgbClr val="343642"/>
                </a:solidFill>
                <a:latin typeface="Segoe UI"/>
              </a:rPr>
              <a:t>toutes</a:t>
            </a:r>
            <a:r>
              <a:rPr lang="en-US" sz="1200" spc="-1" dirty="0">
                <a:solidFill>
                  <a:srgbClr val="343642"/>
                </a:solidFill>
                <a:latin typeface="Segoe UI"/>
              </a:rPr>
              <a:t> les </a:t>
            </a:r>
            <a:r>
              <a:rPr lang="en-US" sz="1200" spc="-1" dirty="0" err="1">
                <a:solidFill>
                  <a:srgbClr val="343642"/>
                </a:solidFill>
                <a:latin typeface="Segoe UI"/>
              </a:rPr>
              <a:t>possibilités</a:t>
            </a:r>
            <a:r>
              <a:rPr lang="en-US" sz="1200" spc="-1" dirty="0">
                <a:solidFill>
                  <a:srgbClr val="343642"/>
                </a:solidFill>
                <a:latin typeface="Segoe UI"/>
              </a:rPr>
              <a:t> Ionic</a:t>
            </a:r>
            <a:endParaRPr lang="fr-FR" sz="1200" spc="-1" dirty="0">
              <a:solidFill>
                <a:srgbClr val="343642"/>
              </a:solidFill>
              <a:latin typeface="Segoe U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La ligne de commande Ionic va ensuite créer le projet, télécharger les dépendances et les outils nécessaires à la compilation et l’exécution du projet (10 à 20 minutes)</a:t>
            </a:r>
          </a:p>
          <a:p>
            <a:endParaRPr lang="fr-FR" dirty="0"/>
          </a:p>
          <a:p>
            <a:r>
              <a:rPr lang="fr-FR" sz="1200" b="1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r>
              <a:rPr lang="fr-FR" sz="1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200" b="1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fr-FR" sz="1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fr-FR" b="1" dirty="0"/>
          </a:p>
          <a:p>
            <a:r>
              <a:rPr lang="fr-FR" dirty="0" err="1"/>
              <a:t>TypeScript</a:t>
            </a:r>
            <a:r>
              <a:rPr lang="fr-FR" dirty="0"/>
              <a:t> est une surcouche à JS pour avoir des fonctionnalités supplémentaires.</a:t>
            </a:r>
          </a:p>
          <a:p>
            <a:r>
              <a:rPr lang="fr-FR" dirty="0"/>
              <a:t>Un navigateur Web ne sait que compiler du JavaScript</a:t>
            </a:r>
          </a:p>
          <a:p>
            <a:r>
              <a:rPr lang="fr-FR" dirty="0"/>
              <a:t>Ionic va transpilé – transformé le </a:t>
            </a:r>
            <a:r>
              <a:rPr lang="fr-FR" dirty="0" err="1"/>
              <a:t>TypeScript</a:t>
            </a:r>
            <a:r>
              <a:rPr lang="fr-FR" dirty="0"/>
              <a:t> en JS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030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Générer des composants de base : </a:t>
            </a:r>
            <a:r>
              <a:rPr lang="fr-FR" sz="12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r>
              <a:rPr lang="fr-FR" sz="12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2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generate</a:t>
            </a:r>
            <a:endParaRPr lang="fr-FR" sz="12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Pour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, il est ainsi possible de générer des services, composants, pages, etc.</a:t>
            </a:r>
            <a:endParaRPr lang="fr-FR" sz="1200" spc="-1" dirty="0">
              <a:solidFill>
                <a:srgbClr val="343642"/>
              </a:solidFill>
              <a:latin typeface="Segoe UI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fr-FR" sz="1200" spc="-1" dirty="0">
              <a:solidFill>
                <a:srgbClr val="343642"/>
              </a:solidFill>
              <a:latin typeface="Segoe UI"/>
            </a:endParaRPr>
          </a:p>
          <a:p>
            <a:pPr marL="171450" indent="-171450" algn="l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endParaRPr lang="fr-FR" sz="1200" spc="-1" dirty="0">
              <a:solidFill>
                <a:srgbClr val="343642"/>
              </a:solidFill>
              <a:latin typeface="Segoe UI"/>
            </a:endParaRPr>
          </a:p>
          <a:p>
            <a:pPr marL="0" indent="0" algn="l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None/>
            </a:pPr>
            <a:r>
              <a:rPr lang="fr-FR" sz="12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r>
              <a:rPr lang="fr-FR" sz="12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2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capacitor</a:t>
            </a:r>
            <a:r>
              <a:rPr lang="fr-FR" sz="12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2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toutes les commandes de </a:t>
            </a:r>
            <a:r>
              <a:rPr lang="fr-FR" sz="12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capacitor</a:t>
            </a:r>
            <a:r>
              <a:rPr lang="fr-FR" sz="12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sont ainsi accessibles</a:t>
            </a:r>
            <a:endParaRPr lang="fr-FR" sz="1200" spc="-1" dirty="0">
              <a:solidFill>
                <a:srgbClr val="343642"/>
              </a:solidFill>
              <a:latin typeface="Segoe UI"/>
            </a:endParaRPr>
          </a:p>
          <a:p>
            <a:pPr marL="628650" lvl="1" indent="-171450" algn="l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add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.............................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Add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a native platform to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your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Ionic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project</a:t>
            </a:r>
            <a:endParaRPr lang="fr-FR" sz="1200" spc="-1" dirty="0">
              <a:solidFill>
                <a:srgbClr val="343642"/>
              </a:solidFill>
              <a:latin typeface="Segoe UI"/>
            </a:endParaRPr>
          </a:p>
          <a:p>
            <a:pPr marL="628650" lvl="1" indent="-171450" algn="l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  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build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........................... (beta)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Build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an Ionic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project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for a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given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platform</a:t>
            </a:r>
          </a:p>
          <a:p>
            <a:pPr marL="628650" lvl="1" indent="-171450" algn="l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   copy ............................ Copy web assets to native platforms</a:t>
            </a:r>
          </a:p>
          <a:p>
            <a:pPr marL="628650" lvl="1" indent="-171450" algn="l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   open ............................ Open the IDE for a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given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native platform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project</a:t>
            </a:r>
            <a:endParaRPr lang="fr-FR" sz="1200" spc="-1" dirty="0">
              <a:solidFill>
                <a:srgbClr val="343642"/>
              </a:solidFill>
              <a:latin typeface="Segoe UI"/>
            </a:endParaRPr>
          </a:p>
          <a:p>
            <a:pPr marL="628650" lvl="1" indent="-171450" algn="l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   run ............................. Run an Ionic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project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on a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connected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device</a:t>
            </a:r>
            <a:endParaRPr lang="fr-FR" sz="1200" spc="-1" dirty="0">
              <a:solidFill>
                <a:srgbClr val="343642"/>
              </a:solidFill>
              <a:latin typeface="Segoe UI"/>
            </a:endParaRPr>
          </a:p>
          <a:p>
            <a:pPr marL="628650" lvl="1" indent="-171450" algn="l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  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sync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............................ Sync (copy + update) an Ionic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project</a:t>
            </a:r>
            <a:endParaRPr lang="fr-FR" sz="1200" spc="-1" dirty="0">
              <a:solidFill>
                <a:srgbClr val="343642"/>
              </a:solidFill>
              <a:latin typeface="Segoe UI"/>
            </a:endParaRPr>
          </a:p>
          <a:p>
            <a:pPr marL="628650" lvl="1" indent="-171450" algn="l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   update .......................... Update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Capacitor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native platforms,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install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Capacitor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/Cordova plugins</a:t>
            </a:r>
          </a:p>
          <a:p>
            <a:pPr marL="628650" lvl="1" indent="-171450" algn="l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endParaRPr lang="fr-FR" sz="1200" spc="-1" dirty="0">
              <a:solidFill>
                <a:srgbClr val="343642"/>
              </a:solidFill>
              <a:latin typeface="Segoe UI"/>
            </a:endParaRPr>
          </a:p>
          <a:p>
            <a:pPr algn="ctr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endParaRPr lang="fr-FR" sz="1200" b="0" strike="noStrike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31544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8787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2191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Plusieurs centaines de modules peuvent être présents dans ce répertoire</a:t>
            </a:r>
          </a:p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Le développeur ne doit normalement jamais altérer de fichiers ou de dossiers dans le répertoire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node_modules</a:t>
            </a:r>
            <a:endParaRPr lang="fr-FR" sz="1200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Seul le gestionnaire de dépendances NPM doit y effectuer des modifications</a:t>
            </a:r>
          </a:p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endParaRPr lang="fr-FR" sz="1200" spc="-1" dirty="0">
              <a:solidFill>
                <a:srgbClr val="343642"/>
              </a:solidFill>
              <a:latin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y aura un travail de fait par </a:t>
            </a:r>
            <a:r>
              <a:rPr lang="fr-FR" dirty="0" err="1"/>
              <a:t>Capacitor</a:t>
            </a:r>
            <a:r>
              <a:rPr lang="fr-FR" dirty="0"/>
              <a:t> et Node.js pour n’embarquer que les librairies nécessaires.</a:t>
            </a:r>
          </a:p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endParaRPr lang="fr-FR" sz="1200" spc="-1" dirty="0">
              <a:solidFill>
                <a:srgbClr val="343642"/>
              </a:solidFill>
              <a:latin typeface="Segoe UI"/>
            </a:endParaRPr>
          </a:p>
          <a:p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80170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0898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77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OUV SLIDE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116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OUV SLIDE">
    <p:bg>
      <p:bgPr>
        <a:solidFill>
          <a:srgbClr val="3B5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269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V SLIDE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4905F83-6224-42D1-9773-417C783202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824536"/>
            <a:ext cx="831821" cy="8318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111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58D67CB-3D42-459B-9239-7A5DBB57DD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4CD37DFD-DBDA-4BDA-9060-2DA6AD4013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83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que 11">
            <a:extLst>
              <a:ext uri="{FF2B5EF4-FFF2-40B4-BE49-F238E27FC236}">
                <a16:creationId xmlns:a16="http://schemas.microsoft.com/office/drawing/2014/main" id="{394100EE-EC43-469D-8B81-86937495DB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30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FEC1E22-CB41-4D08-9AB7-FD5BE57DB84E}"/>
              </a:ext>
            </a:extLst>
          </p:cNvPr>
          <p:cNvGrpSpPr/>
          <p:nvPr userDrawn="1"/>
        </p:nvGrpSpPr>
        <p:grpSpPr>
          <a:xfrm>
            <a:off x="0" y="7022130"/>
            <a:ext cx="3013379" cy="324495"/>
            <a:chOff x="2411233" y="2460991"/>
            <a:chExt cx="7675165" cy="82649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34FFA7-A9EF-4270-9C94-D41D7FD2BCC7}"/>
                </a:ext>
              </a:extLst>
            </p:cNvPr>
            <p:cNvSpPr/>
            <p:nvPr/>
          </p:nvSpPr>
          <p:spPr>
            <a:xfrm>
              <a:off x="2411233" y="2460994"/>
              <a:ext cx="826495" cy="826495"/>
            </a:xfrm>
            <a:prstGeom prst="rect">
              <a:avLst/>
            </a:prstGeom>
            <a:solidFill>
              <a:srgbClr val="01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921BEF-5575-4FEE-85A8-095CFB9C4970}"/>
                </a:ext>
              </a:extLst>
            </p:cNvPr>
            <p:cNvSpPr/>
            <p:nvPr/>
          </p:nvSpPr>
          <p:spPr>
            <a:xfrm>
              <a:off x="3552678" y="2460994"/>
              <a:ext cx="826495" cy="826495"/>
            </a:xfrm>
            <a:prstGeom prst="rect">
              <a:avLst/>
            </a:pr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4D7B07-4171-4E41-90F2-05A34931EE0D}"/>
                </a:ext>
              </a:extLst>
            </p:cNvPr>
            <p:cNvSpPr/>
            <p:nvPr/>
          </p:nvSpPr>
          <p:spPr>
            <a:xfrm>
              <a:off x="4694123" y="2460994"/>
              <a:ext cx="826495" cy="826495"/>
            </a:xfrm>
            <a:prstGeom prst="rect">
              <a:avLst/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AF220C-579F-449D-89CB-702A9844192A}"/>
                </a:ext>
              </a:extLst>
            </p:cNvPr>
            <p:cNvSpPr/>
            <p:nvPr/>
          </p:nvSpPr>
          <p:spPr>
            <a:xfrm>
              <a:off x="5835568" y="2460993"/>
              <a:ext cx="826495" cy="826495"/>
            </a:xfrm>
            <a:prstGeom prst="rect">
              <a:avLst/>
            </a:pr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1FEC04-9882-44FF-9D2E-14A90AB234A9}"/>
                </a:ext>
              </a:extLst>
            </p:cNvPr>
            <p:cNvSpPr/>
            <p:nvPr/>
          </p:nvSpPr>
          <p:spPr>
            <a:xfrm>
              <a:off x="6977013" y="2460993"/>
              <a:ext cx="826495" cy="826495"/>
            </a:xfrm>
            <a:prstGeom prst="rect">
              <a:avLst/>
            </a:prstGeom>
            <a:solidFill>
              <a:srgbClr val="4AA5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FFA532-EF18-4DD7-8996-901694372F23}"/>
                </a:ext>
              </a:extLst>
            </p:cNvPr>
            <p:cNvSpPr/>
            <p:nvPr/>
          </p:nvSpPr>
          <p:spPr>
            <a:xfrm>
              <a:off x="8118458" y="2460992"/>
              <a:ext cx="826495" cy="826495"/>
            </a:xfrm>
            <a:prstGeom prst="rect">
              <a:avLst/>
            </a:pr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056ECF8-5A1A-4331-A5CC-4160C7283752}"/>
                </a:ext>
              </a:extLst>
            </p:cNvPr>
            <p:cNvSpPr/>
            <p:nvPr/>
          </p:nvSpPr>
          <p:spPr>
            <a:xfrm>
              <a:off x="9259903" y="2460991"/>
              <a:ext cx="826495" cy="826495"/>
            </a:xfrm>
            <a:prstGeom prst="rect">
              <a:avLst/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custDataLst>
      <p:tags r:id="rId8"/>
    </p:custDataLst>
    <p:extLst>
      <p:ext uri="{BB962C8B-B14F-4D97-AF65-F5344CB8AC3E}">
        <p14:creationId xmlns:p14="http://schemas.microsoft.com/office/powerpoint/2010/main" val="43460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26" r:id="rId2"/>
    <p:sldLayoutId id="2147483723" r:id="rId3"/>
    <p:sldLayoutId id="2147483701" r:id="rId4"/>
    <p:sldLayoutId id="2147483702" r:id="rId5"/>
    <p:sldLayoutId id="2147483724" r:id="rId6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F265574-43AB-41F0-A41B-29676FE664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E4085B9-204F-4210-8395-B413A3853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7780"/>
          <a:stretch/>
        </p:blipFill>
        <p:spPr>
          <a:xfrm>
            <a:off x="1" y="0"/>
            <a:ext cx="3470988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819525" y="2235200"/>
            <a:ext cx="8017952" cy="2387600"/>
          </a:xfrm>
          <a:noFill/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  <a:t>Les technologies cross-platform :</a:t>
            </a:r>
            <a:b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</a:br>
            <a: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  <a:t>Ionic</a:t>
            </a:r>
            <a:br>
              <a:rPr lang="fr-FR" dirty="0">
                <a:solidFill>
                  <a:schemeClr val="bg1"/>
                </a:solidFill>
                <a:latin typeface="Segoe UI Light"/>
                <a:cs typeface="Segoe UI Light"/>
              </a:rPr>
            </a:br>
            <a:r>
              <a:rPr lang="fr-FR" dirty="0">
                <a:solidFill>
                  <a:srgbClr val="AAD23B"/>
                </a:solidFill>
                <a:latin typeface="Segoe UI Light"/>
                <a:cs typeface="Segoe UI Light"/>
              </a:rPr>
              <a:t>Module 03 – Découverte d’Ionic</a:t>
            </a:r>
            <a:endParaRPr lang="fr-FR" dirty="0">
              <a:solidFill>
                <a:srgbClr val="AAD23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203AEC74-3337-41FF-811E-15C4E7D8E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Découverte de la ligne de commande Ionic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Découverte d’Ionic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27104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trike="noStrike" spc="-1" dirty="0">
                <a:solidFill>
                  <a:srgbClr val="343642"/>
                </a:solidFill>
                <a:latin typeface="Segoe UI"/>
              </a:rPr>
              <a:t>Générer des composants de base 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trike="noStrike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trike="noStrike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trike="noStrike" spc="-1" dirty="0">
                <a:solidFill>
                  <a:srgbClr val="343642"/>
                </a:solidFill>
                <a:latin typeface="Segoe UI"/>
              </a:rPr>
              <a:t>Lancer des commandes propres à </a:t>
            </a:r>
            <a:r>
              <a:rPr lang="fr-FR" sz="2400" strike="noStrike" spc="-1" dirty="0" err="1">
                <a:solidFill>
                  <a:srgbClr val="343642"/>
                </a:solidFill>
                <a:latin typeface="Segoe UI"/>
              </a:rPr>
              <a:t>Capacitor</a:t>
            </a:r>
            <a:r>
              <a:rPr lang="fr-FR" sz="2400" strike="noStrike" spc="-1" dirty="0">
                <a:solidFill>
                  <a:srgbClr val="343642"/>
                </a:solidFill>
                <a:latin typeface="Segoe UI"/>
              </a:rPr>
              <a:t> 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trike="noStrike" spc="-1" dirty="0">
              <a:solidFill>
                <a:srgbClr val="95B258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6EF73F-FAD1-E401-9C4A-B5E000CBF099}"/>
              </a:ext>
            </a:extLst>
          </p:cNvPr>
          <p:cNvSpPr/>
          <p:nvPr/>
        </p:nvSpPr>
        <p:spPr>
          <a:xfrm>
            <a:off x="3506875" y="1710713"/>
            <a:ext cx="8330938" cy="826495"/>
          </a:xfrm>
          <a:prstGeom prst="rect">
            <a:avLst/>
          </a:prstGeom>
          <a:solidFill>
            <a:srgbClr val="2F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generate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9AD0D3-49C2-4CF3-E0C9-CBF770FC34EB}"/>
              </a:ext>
            </a:extLst>
          </p:cNvPr>
          <p:cNvSpPr/>
          <p:nvPr/>
        </p:nvSpPr>
        <p:spPr>
          <a:xfrm>
            <a:off x="3506875" y="3537407"/>
            <a:ext cx="8330938" cy="826495"/>
          </a:xfrm>
          <a:prstGeom prst="rect">
            <a:avLst/>
          </a:prstGeom>
          <a:solidFill>
            <a:srgbClr val="2F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capacitor</a:t>
            </a: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651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Découverte d’Ionic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Créer un projet</a:t>
            </a:r>
          </a:p>
        </p:txBody>
      </p:sp>
    </p:spTree>
    <p:extLst>
      <p:ext uri="{BB962C8B-B14F-4D97-AF65-F5344CB8AC3E}">
        <p14:creationId xmlns:p14="http://schemas.microsoft.com/office/powerpoint/2010/main" val="271257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Découverte d’Ionic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Passage en revue du projet</a:t>
            </a:r>
          </a:p>
        </p:txBody>
      </p:sp>
    </p:spTree>
    <p:extLst>
      <p:ext uri="{BB962C8B-B14F-4D97-AF65-F5344CB8AC3E}">
        <p14:creationId xmlns:p14="http://schemas.microsoft.com/office/powerpoint/2010/main" val="286491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Passage en revue du projet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Découverte d’Ionic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6683113" cy="41328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Un projet Ionic suit une arborescence qui permet de gérer</a:t>
            </a:r>
            <a:endParaRPr lang="fr-FR" sz="1800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Les dépendances, </a:t>
            </a:r>
          </a:p>
          <a:p>
            <a:pPr marL="800100" lvl="1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Le cycle de vie du projet, </a:t>
            </a:r>
          </a:p>
          <a:p>
            <a:pPr marL="800100" lvl="1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Les tests </a:t>
            </a:r>
          </a:p>
          <a:p>
            <a:pPr marL="800100" lvl="1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Et les sources</a:t>
            </a:r>
          </a:p>
          <a:p>
            <a:pPr algn="ctr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trike="noStrike" spc="-1" dirty="0">
              <a:solidFill>
                <a:srgbClr val="95B258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8390675-0279-6ED3-F6BB-C012E0F14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989" y="971550"/>
            <a:ext cx="16478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92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Passage en revue du projet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Découverte d’Ionic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6683113" cy="44246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Le dossier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node_modules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contient </a:t>
            </a:r>
          </a:p>
          <a:p>
            <a:pPr marL="800100" lvl="1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Toutes les dépendances Node.js nécessaires pour l’application </a:t>
            </a:r>
          </a:p>
          <a:p>
            <a:pPr marL="800100" lvl="1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Et les outils de développement</a:t>
            </a:r>
          </a:p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Le développeur ne modifie jamais de fichiers ou de dossiers dans ce répertoire</a:t>
            </a:r>
          </a:p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C’est le gestionnaire de dépendances NPM qui s’en charge</a:t>
            </a:r>
          </a:p>
          <a:p>
            <a:pPr marL="800100" lvl="1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8390675-0279-6ED3-F6BB-C012E0F14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988" y="971550"/>
            <a:ext cx="16478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13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Passage en revue du projet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Découverte d’Ionic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6683113" cy="51993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Le dossier src contient toutes les sources de l’application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Le développeur passe le plus                                 clair de son temps dans ce                                     répertoire qui contient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les images,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le style,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les vues,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les services,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…</a:t>
            </a:r>
          </a:p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algn="ctr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trike="noStrike" spc="-1" dirty="0">
              <a:solidFill>
                <a:srgbClr val="95B258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8390675-0279-6ED3-F6BB-C012E0F14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989" y="971550"/>
            <a:ext cx="1647825" cy="45243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2E1758C-08D2-DC4E-876D-E491261BE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494" y="1724231"/>
            <a:ext cx="21907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39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Passage en revue du projet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Découverte d’Ionic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6683113" cy="42231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La racine du projet contient les fichiers permettant :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De lister les dépendances du projet, 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De gérer les configurations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,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Capacitor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et Ionic,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Les règles de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transpilage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TypeScript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vers JavaScript 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Et les exclusions Git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8390675-0279-6ED3-F6BB-C012E0F14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989" y="971550"/>
            <a:ext cx="16478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50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Découverte d’Ionic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Lancement du projet</a:t>
            </a:r>
          </a:p>
        </p:txBody>
      </p:sp>
    </p:spTree>
    <p:extLst>
      <p:ext uri="{BB962C8B-B14F-4D97-AF65-F5344CB8AC3E}">
        <p14:creationId xmlns:p14="http://schemas.microsoft.com/office/powerpoint/2010/main" val="378665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Lancement du projet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Découverte d’Ionic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53696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Sur un navigateur web (1/2) 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L’application est basée sur des technologies web et peut donc être consultée depuis le navigateur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Le lancement du serveur web qui va exposer l’application et surveiller les sources; se fait en ligne de commande 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trike="noStrike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Elle permet de </a:t>
            </a:r>
            <a:endParaRPr lang="fr-FR" sz="1800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Compiler le code (</a:t>
            </a:r>
            <a:r>
              <a:rPr lang="fr-FR" spc="-1" dirty="0" err="1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fr-FR" spc="-1" dirty="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Déclencher un serveur HTTP</a:t>
            </a:r>
            <a:endParaRPr lang="fr-FR" spc="-1" dirty="0">
              <a:solidFill>
                <a:srgbClr val="3436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Redéployer en continue (dès qu’il y a une modification d’enregistrée)</a:t>
            </a:r>
            <a:endParaRPr lang="fr-FR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trike="noStrike" spc="-1" dirty="0">
              <a:solidFill>
                <a:srgbClr val="95B258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6EF73F-FAD1-E401-9C4A-B5E000CBF099}"/>
              </a:ext>
            </a:extLst>
          </p:cNvPr>
          <p:cNvSpPr/>
          <p:nvPr/>
        </p:nvSpPr>
        <p:spPr>
          <a:xfrm>
            <a:off x="3506875" y="3477105"/>
            <a:ext cx="8330938" cy="826495"/>
          </a:xfrm>
          <a:prstGeom prst="rect">
            <a:avLst/>
          </a:prstGeom>
          <a:solidFill>
            <a:srgbClr val="2F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serve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663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Lancement du projet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Découverte d’Ionic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C6EAC1A9-4A99-C7DF-A580-20F4C3E7C550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127002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Sur un navigateur web (2/2) :</a:t>
            </a:r>
            <a:endParaRPr lang="fr-FR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trike="noStrike" spc="-1" dirty="0">
              <a:solidFill>
                <a:srgbClr val="95B258"/>
              </a:solidFill>
              <a:latin typeface="Segoe UI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9BFBB15-AA94-75C4-507A-F79A27CB2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3377" y="1696500"/>
            <a:ext cx="4405246" cy="495705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61021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Découverte d’Ionic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Découverte d’Ionic</a:t>
            </a:r>
          </a:p>
        </p:txBody>
      </p:sp>
    </p:spTree>
    <p:extLst>
      <p:ext uri="{BB962C8B-B14F-4D97-AF65-F5344CB8AC3E}">
        <p14:creationId xmlns:p14="http://schemas.microsoft.com/office/powerpoint/2010/main" val="68734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Lancement du projet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Découverte d’Ionic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5268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Sur Android (1/3) :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Il est nécessaire d’installer </a:t>
            </a:r>
          </a:p>
          <a:p>
            <a:pPr marL="800100" lvl="1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Le SDK Android, </a:t>
            </a:r>
          </a:p>
          <a:p>
            <a:pPr marL="800100" lvl="1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Android Studio, </a:t>
            </a:r>
          </a:p>
          <a:p>
            <a:pPr marL="800100" lvl="1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Déclarer une variable d’environnement : ANDROID_SDK_ROOT</a:t>
            </a:r>
            <a:endParaRPr lang="fr-FR" sz="2400" strike="noStrike" spc="-1" dirty="0">
              <a:solidFill>
                <a:srgbClr val="95B258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Au projet Ionic; il faut ajouter la plateforme Android via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Capacitor</a:t>
            </a: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2400" strike="noStrike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6EF73F-FAD1-E401-9C4A-B5E000CBF099}"/>
              </a:ext>
            </a:extLst>
          </p:cNvPr>
          <p:cNvSpPr/>
          <p:nvPr/>
        </p:nvSpPr>
        <p:spPr>
          <a:xfrm>
            <a:off x="3506875" y="4940555"/>
            <a:ext cx="8330938" cy="826495"/>
          </a:xfrm>
          <a:prstGeom prst="rect">
            <a:avLst/>
          </a:prstGeom>
          <a:solidFill>
            <a:srgbClr val="2F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capacitor</a:t>
            </a: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</a:t>
            </a: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717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Lancement du projet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Découverte d’Ionic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17083"/>
            <a:ext cx="8330938" cy="40359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Sur Android (2/3) :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Une fois la plateforme ajoutée, il est possible de lancer l’application :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Ou depuis Android Studio; en ouvrant le projet : </a:t>
            </a:r>
          </a:p>
          <a:p>
            <a:pPr>
              <a:lnSpc>
                <a:spcPct val="120000"/>
              </a:lnSpc>
            </a:pPr>
            <a:endParaRPr lang="fr-FR" sz="2400" strike="noStrike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6EF73F-FAD1-E401-9C4A-B5E000CBF099}"/>
              </a:ext>
            </a:extLst>
          </p:cNvPr>
          <p:cNvSpPr/>
          <p:nvPr/>
        </p:nvSpPr>
        <p:spPr>
          <a:xfrm>
            <a:off x="3506875" y="2749276"/>
            <a:ext cx="8330938" cy="826495"/>
          </a:xfrm>
          <a:prstGeom prst="rect">
            <a:avLst/>
          </a:prstGeom>
          <a:solidFill>
            <a:srgbClr val="2F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capacitor</a:t>
            </a: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run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5C0DF3-7B9A-9B68-9E03-C218CC52F1A2}"/>
              </a:ext>
            </a:extLst>
          </p:cNvPr>
          <p:cNvSpPr/>
          <p:nvPr/>
        </p:nvSpPr>
        <p:spPr>
          <a:xfrm>
            <a:off x="3506875" y="4426501"/>
            <a:ext cx="8330938" cy="826495"/>
          </a:xfrm>
          <a:prstGeom prst="rect">
            <a:avLst/>
          </a:prstGeom>
          <a:solidFill>
            <a:srgbClr val="2F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capacitor</a:t>
            </a: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open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976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Lancement du projet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Découverte d’Ionic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0BE6885-4567-3D07-07C0-184455FEF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113" y="1690806"/>
            <a:ext cx="2239773" cy="458701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1E9CD9CF-27FE-7A4E-2642-838FF1C88824}"/>
              </a:ext>
            </a:extLst>
          </p:cNvPr>
          <p:cNvSpPr txBox="1">
            <a:spLocks/>
          </p:cNvSpPr>
          <p:nvPr/>
        </p:nvSpPr>
        <p:spPr>
          <a:xfrm>
            <a:off x="3506875" y="1217083"/>
            <a:ext cx="8330938" cy="10474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Sur Android (3/3) 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968794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Lancement du projet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Découverte d’Ionic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0359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Sur iOS (1/3) :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Attention, il faut absolument disposer d’un Mac pour compiler et lancer l’application iOS, de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Xcode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Et d’un simulateur iOS ou d’un iPhone développeur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Au projet Ionic; il faut ajouter la plateforme iOS via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Capacitor</a:t>
            </a: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2400" strike="noStrike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6EF73F-FAD1-E401-9C4A-B5E000CBF099}"/>
              </a:ext>
            </a:extLst>
          </p:cNvPr>
          <p:cNvSpPr/>
          <p:nvPr/>
        </p:nvSpPr>
        <p:spPr>
          <a:xfrm>
            <a:off x="3506875" y="4449651"/>
            <a:ext cx="8330938" cy="826495"/>
          </a:xfrm>
          <a:prstGeom prst="rect">
            <a:avLst/>
          </a:prstGeom>
          <a:solidFill>
            <a:srgbClr val="2F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capacitor</a:t>
            </a: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</a:t>
            </a: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09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Lancement du projet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Découverte d’Ionic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17083"/>
            <a:ext cx="8330938" cy="40359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Sur iOS (2/3) :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Une fois la plateforme ajoutée, il est possible de lancer l’application :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Ou depuis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Xcode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; en ouvrant le projet : </a:t>
            </a:r>
          </a:p>
          <a:p>
            <a:pPr>
              <a:lnSpc>
                <a:spcPct val="120000"/>
              </a:lnSpc>
            </a:pPr>
            <a:endParaRPr lang="fr-FR" sz="2400" strike="noStrike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6EF73F-FAD1-E401-9C4A-B5E000CBF099}"/>
              </a:ext>
            </a:extLst>
          </p:cNvPr>
          <p:cNvSpPr/>
          <p:nvPr/>
        </p:nvSpPr>
        <p:spPr>
          <a:xfrm>
            <a:off x="3506875" y="2821791"/>
            <a:ext cx="8330938" cy="826495"/>
          </a:xfrm>
          <a:prstGeom prst="rect">
            <a:avLst/>
          </a:prstGeom>
          <a:solidFill>
            <a:srgbClr val="2F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capacitor</a:t>
            </a: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run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5C0DF3-7B9A-9B68-9E03-C218CC52F1A2}"/>
              </a:ext>
            </a:extLst>
          </p:cNvPr>
          <p:cNvSpPr/>
          <p:nvPr/>
        </p:nvSpPr>
        <p:spPr>
          <a:xfrm>
            <a:off x="3506875" y="4417818"/>
            <a:ext cx="8330938" cy="826495"/>
          </a:xfrm>
          <a:prstGeom prst="rect">
            <a:avLst/>
          </a:prstGeom>
          <a:solidFill>
            <a:srgbClr val="2F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capacitor</a:t>
            </a: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open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360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Lancement du projet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Découverte d’Ionic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1E9CD9CF-27FE-7A4E-2642-838FF1C88824}"/>
              </a:ext>
            </a:extLst>
          </p:cNvPr>
          <p:cNvSpPr txBox="1">
            <a:spLocks/>
          </p:cNvSpPr>
          <p:nvPr/>
        </p:nvSpPr>
        <p:spPr>
          <a:xfrm>
            <a:off x="3506875" y="1217083"/>
            <a:ext cx="8330938" cy="10474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Sur iOS (3/3) 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FC05ADB-5055-8430-E1A4-488E407612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589" y="1620915"/>
            <a:ext cx="3222822" cy="523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76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Découverte d’Ionic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Lancement du projet</a:t>
            </a:r>
          </a:p>
        </p:txBody>
      </p:sp>
    </p:spTree>
    <p:extLst>
      <p:ext uri="{BB962C8B-B14F-4D97-AF65-F5344CB8AC3E}">
        <p14:creationId xmlns:p14="http://schemas.microsoft.com/office/powerpoint/2010/main" val="196588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A retenir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Découverte d’Ionic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40811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2400" dirty="0"/>
              <a:t>Ionic dispose d’une ligne de commande unique et simple d’utilisation qui permet de gérer tout le cycle d’un projet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Les plateformes natives peuvent être ajoutées au fur et à mesure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r>
              <a:rPr lang="fr-FR" sz="2400" dirty="0"/>
              <a:t>Un serveur d’application web permet de développer à partir du navigateur pour gagner du temps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/>
              <a:t>Attention à bien tester régulièrement son projet sur toutes les plateformes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69331D-2C39-F684-522B-15497A49B6B7}"/>
              </a:ext>
            </a:extLst>
          </p:cNvPr>
          <p:cNvSpPr/>
          <p:nvPr/>
        </p:nvSpPr>
        <p:spPr>
          <a:xfrm>
            <a:off x="3506876" y="1955698"/>
            <a:ext cx="8330938" cy="826495"/>
          </a:xfrm>
          <a:prstGeom prst="rect">
            <a:avLst/>
          </a:prstGeom>
          <a:solidFill>
            <a:srgbClr val="2F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72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 descr="Objectif">
            <a:extLst>
              <a:ext uri="{FF2B5EF4-FFF2-40B4-BE49-F238E27FC236}">
                <a16:creationId xmlns:a16="http://schemas.microsoft.com/office/drawing/2014/main" id="{E1102742-C409-45FE-B8C4-7EA6C9A7C2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428630"/>
            <a:ext cx="587415" cy="587415"/>
          </a:xfrm>
          <a:prstGeom prst="rect">
            <a:avLst/>
          </a:prstGeom>
        </p:spPr>
      </p:pic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OBJECTIFS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OBJECTIFS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07441ED-22CD-4BE0-BAC9-3DE1A5B5DD30}"/>
              </a:ext>
            </a:extLst>
          </p:cNvPr>
          <p:cNvSpPr/>
          <p:nvPr/>
        </p:nvSpPr>
        <p:spPr>
          <a:xfrm>
            <a:off x="3825172" y="124232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Entrée manuelle 27">
            <a:extLst>
              <a:ext uri="{FF2B5EF4-FFF2-40B4-BE49-F238E27FC236}">
                <a16:creationId xmlns:a16="http://schemas.microsoft.com/office/drawing/2014/main" id="{198D380E-6092-4D34-BB2B-D9FDFA98D592}"/>
              </a:ext>
            </a:extLst>
          </p:cNvPr>
          <p:cNvSpPr/>
          <p:nvPr/>
        </p:nvSpPr>
        <p:spPr>
          <a:xfrm>
            <a:off x="3825173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981450" y="1510853"/>
            <a:ext cx="3219450" cy="590931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FFFFFF"/>
                </a:solidFill>
              </a:rPr>
              <a:t>Comprendre l’architecture d’Ionic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22FDB3-AE46-4618-A27A-2408B17A0AFC}"/>
              </a:ext>
            </a:extLst>
          </p:cNvPr>
          <p:cNvSpPr/>
          <p:nvPr/>
        </p:nvSpPr>
        <p:spPr>
          <a:xfrm>
            <a:off x="8271587" y="124232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Entrée manuelle 27">
            <a:extLst>
              <a:ext uri="{FF2B5EF4-FFF2-40B4-BE49-F238E27FC236}">
                <a16:creationId xmlns:a16="http://schemas.microsoft.com/office/drawing/2014/main" id="{156EFFAF-ACF8-4ACB-BF38-FB64C804FC80}"/>
              </a:ext>
            </a:extLst>
          </p:cNvPr>
          <p:cNvSpPr/>
          <p:nvPr/>
        </p:nvSpPr>
        <p:spPr>
          <a:xfrm>
            <a:off x="8271587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CAF52408-79BF-4BB1-BAD9-055F85DD5055}"/>
              </a:ext>
            </a:extLst>
          </p:cNvPr>
          <p:cNvSpPr txBox="1">
            <a:spLocks/>
          </p:cNvSpPr>
          <p:nvPr/>
        </p:nvSpPr>
        <p:spPr>
          <a:xfrm>
            <a:off x="8429626" y="1501945"/>
            <a:ext cx="3171824" cy="5909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Connaître les outils offerts par la ligne de commande</a:t>
            </a:r>
          </a:p>
        </p:txBody>
      </p:sp>
      <p:sp>
        <p:nvSpPr>
          <p:cNvPr id="32" name="Organigramme : Entrée manuelle 27">
            <a:extLst>
              <a:ext uri="{FF2B5EF4-FFF2-40B4-BE49-F238E27FC236}">
                <a16:creationId xmlns:a16="http://schemas.microsoft.com/office/drawing/2014/main" id="{8E232A21-C057-49F8-A96A-203E18686FC4}"/>
              </a:ext>
            </a:extLst>
          </p:cNvPr>
          <p:cNvSpPr/>
          <p:nvPr/>
        </p:nvSpPr>
        <p:spPr>
          <a:xfrm flipH="1">
            <a:off x="3825171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Entrée manuelle 27">
            <a:extLst>
              <a:ext uri="{FF2B5EF4-FFF2-40B4-BE49-F238E27FC236}">
                <a16:creationId xmlns:a16="http://schemas.microsoft.com/office/drawing/2014/main" id="{B0ED99D8-09C5-47F1-BA8F-DF712EDE29E9}"/>
              </a:ext>
            </a:extLst>
          </p:cNvPr>
          <p:cNvSpPr/>
          <p:nvPr/>
        </p:nvSpPr>
        <p:spPr>
          <a:xfrm flipH="1">
            <a:off x="8271587" y="2588788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019884-BA86-4B0F-8E48-4FEB774059EE}"/>
              </a:ext>
            </a:extLst>
          </p:cNvPr>
          <p:cNvSpPr/>
          <p:nvPr/>
        </p:nvSpPr>
        <p:spPr>
          <a:xfrm>
            <a:off x="3825172" y="3962278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Organigramme : Entrée manuelle 27">
            <a:extLst>
              <a:ext uri="{FF2B5EF4-FFF2-40B4-BE49-F238E27FC236}">
                <a16:creationId xmlns:a16="http://schemas.microsoft.com/office/drawing/2014/main" id="{E1065FBA-2AAE-4D0A-BAAA-9BFCA98864EB}"/>
              </a:ext>
            </a:extLst>
          </p:cNvPr>
          <p:cNvSpPr/>
          <p:nvPr/>
        </p:nvSpPr>
        <p:spPr>
          <a:xfrm>
            <a:off x="3825173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4C5AE0EA-6490-4053-BB7D-1891CC555C4B}"/>
              </a:ext>
            </a:extLst>
          </p:cNvPr>
          <p:cNvSpPr txBox="1">
            <a:spLocks/>
          </p:cNvSpPr>
          <p:nvPr/>
        </p:nvSpPr>
        <p:spPr>
          <a:xfrm>
            <a:off x="3981450" y="4230805"/>
            <a:ext cx="3219450" cy="5909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spc="-1" dirty="0">
                <a:solidFill>
                  <a:srgbClr val="FFFFFF"/>
                </a:solidFill>
                <a:latin typeface="Segoe UI"/>
              </a:rPr>
              <a:t>Savoir créer un projet Ionic</a:t>
            </a:r>
            <a:endParaRPr lang="fr-FR" sz="1800" b="0" strike="noStrike" spc="-1" dirty="0">
              <a:solidFill>
                <a:srgbClr val="FFFFFF"/>
              </a:solidFill>
              <a:latin typeface="Calibri"/>
            </a:endParaRPr>
          </a:p>
          <a:p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37" name="Organigramme : Entrée manuelle 27">
            <a:extLst>
              <a:ext uri="{FF2B5EF4-FFF2-40B4-BE49-F238E27FC236}">
                <a16:creationId xmlns:a16="http://schemas.microsoft.com/office/drawing/2014/main" id="{49EA19CE-E787-4BF6-AEC1-DCEC39FC664E}"/>
              </a:ext>
            </a:extLst>
          </p:cNvPr>
          <p:cNvSpPr/>
          <p:nvPr/>
        </p:nvSpPr>
        <p:spPr>
          <a:xfrm flipH="1">
            <a:off x="3825171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D4F499-130E-4176-81BE-477963F22B88}"/>
              </a:ext>
            </a:extLst>
          </p:cNvPr>
          <p:cNvSpPr/>
          <p:nvPr/>
        </p:nvSpPr>
        <p:spPr>
          <a:xfrm>
            <a:off x="8271587" y="3962279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Organigramme : Entrée manuelle 27">
            <a:extLst>
              <a:ext uri="{FF2B5EF4-FFF2-40B4-BE49-F238E27FC236}">
                <a16:creationId xmlns:a16="http://schemas.microsoft.com/office/drawing/2014/main" id="{9F3DB527-6837-4D59-ADA8-27D509E50B16}"/>
              </a:ext>
            </a:extLst>
          </p:cNvPr>
          <p:cNvSpPr/>
          <p:nvPr/>
        </p:nvSpPr>
        <p:spPr>
          <a:xfrm>
            <a:off x="8271587" y="5311426"/>
            <a:ext cx="3566226" cy="110271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16B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86015692-C481-4AB1-807F-14F19FC3AB38}"/>
              </a:ext>
            </a:extLst>
          </p:cNvPr>
          <p:cNvSpPr txBox="1">
            <a:spLocks/>
          </p:cNvSpPr>
          <p:nvPr/>
        </p:nvSpPr>
        <p:spPr>
          <a:xfrm>
            <a:off x="8429626" y="4221898"/>
            <a:ext cx="3171824" cy="5909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Pouvoir lancer le projet sur un navigateur, Android et iOS</a:t>
            </a:r>
          </a:p>
        </p:txBody>
      </p:sp>
      <p:sp>
        <p:nvSpPr>
          <p:cNvPr id="41" name="Organigramme : Entrée manuelle 27">
            <a:extLst>
              <a:ext uri="{FF2B5EF4-FFF2-40B4-BE49-F238E27FC236}">
                <a16:creationId xmlns:a16="http://schemas.microsoft.com/office/drawing/2014/main" id="{09B5218C-2787-4529-A79A-BD8F560B868C}"/>
              </a:ext>
            </a:extLst>
          </p:cNvPr>
          <p:cNvSpPr/>
          <p:nvPr/>
        </p:nvSpPr>
        <p:spPr>
          <a:xfrm flipH="1">
            <a:off x="8271587" y="5311425"/>
            <a:ext cx="3566226" cy="110271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1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0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re 1">
            <a:extLst>
              <a:ext uri="{FF2B5EF4-FFF2-40B4-BE49-F238E27FC236}">
                <a16:creationId xmlns:a16="http://schemas.microsoft.com/office/drawing/2014/main" id="{7527A91C-BEDC-4E76-82F7-D5C77DD72ECF}"/>
              </a:ext>
            </a:extLst>
          </p:cNvPr>
          <p:cNvSpPr txBox="1">
            <a:spLocks/>
          </p:cNvSpPr>
          <p:nvPr/>
        </p:nvSpPr>
        <p:spPr>
          <a:xfrm>
            <a:off x="4342340" y="3528314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Passage en revue du projet</a:t>
            </a: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1B0027D7-EF67-4A03-81A8-E1EE0215D45B}"/>
              </a:ext>
            </a:extLst>
          </p:cNvPr>
          <p:cNvSpPr txBox="1">
            <a:spLocks/>
          </p:cNvSpPr>
          <p:nvPr/>
        </p:nvSpPr>
        <p:spPr>
          <a:xfrm>
            <a:off x="4342341" y="2710840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Créer un projet Ionic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SOMMAIRE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SOMMAIRE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4342341" y="1112461"/>
            <a:ext cx="6606396" cy="341632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141E26"/>
                </a:solidFill>
              </a:rPr>
              <a:t>Présentation de l’architecture Ionic</a:t>
            </a:r>
            <a:endParaRPr lang="fr-FR" sz="1800" b="1" dirty="0">
              <a:solidFill>
                <a:srgbClr val="141E26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034616E-7336-4DBC-BEEC-32134FC5CA9A}"/>
              </a:ext>
            </a:extLst>
          </p:cNvPr>
          <p:cNvGrpSpPr/>
          <p:nvPr/>
        </p:nvGrpSpPr>
        <p:grpSpPr>
          <a:xfrm>
            <a:off x="3816714" y="1112462"/>
            <a:ext cx="352619" cy="341632"/>
            <a:chOff x="3816714" y="1112462"/>
            <a:chExt cx="542922" cy="526006"/>
          </a:xfrm>
        </p:grpSpPr>
        <p:sp>
          <p:nvSpPr>
            <p:cNvPr id="28" name="Organigramme : Entrée manuelle 27">
              <a:extLst>
                <a:ext uri="{FF2B5EF4-FFF2-40B4-BE49-F238E27FC236}">
                  <a16:creationId xmlns:a16="http://schemas.microsoft.com/office/drawing/2014/main" id="{198D380E-6092-4D34-BB2B-D9FDFA98D592}"/>
                </a:ext>
              </a:extLst>
            </p:cNvPr>
            <p:cNvSpPr/>
            <p:nvPr/>
          </p:nvSpPr>
          <p:spPr>
            <a:xfrm rot="5400000">
              <a:off x="3825173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Organigramme : Entrée manuelle 27">
              <a:extLst>
                <a:ext uri="{FF2B5EF4-FFF2-40B4-BE49-F238E27FC236}">
                  <a16:creationId xmlns:a16="http://schemas.microsoft.com/office/drawing/2014/main" id="{8E232A21-C057-49F8-A96A-203E18686FC4}"/>
                </a:ext>
              </a:extLst>
            </p:cNvPr>
            <p:cNvSpPr/>
            <p:nvPr/>
          </p:nvSpPr>
          <p:spPr>
            <a:xfrm rot="5400000" flipH="1">
              <a:off x="3825171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8F4F3436-8174-434B-B61A-27DE845E4CC3}"/>
              </a:ext>
            </a:extLst>
          </p:cNvPr>
          <p:cNvGrpSpPr/>
          <p:nvPr/>
        </p:nvGrpSpPr>
        <p:grpSpPr>
          <a:xfrm rot="5400000">
            <a:off x="3822207" y="1867864"/>
            <a:ext cx="341634" cy="352619"/>
            <a:chOff x="8271587" y="2588788"/>
            <a:chExt cx="3566226" cy="1105399"/>
          </a:xfrm>
        </p:grpSpPr>
        <p:sp>
          <p:nvSpPr>
            <p:cNvPr id="31" name="Organigramme : Entrée manuelle 27">
              <a:extLst>
                <a:ext uri="{FF2B5EF4-FFF2-40B4-BE49-F238E27FC236}">
                  <a16:creationId xmlns:a16="http://schemas.microsoft.com/office/drawing/2014/main" id="{156EFFAF-ACF8-4ACB-BF38-FB64C804FC80}"/>
                </a:ext>
              </a:extLst>
            </p:cNvPr>
            <p:cNvSpPr/>
            <p:nvPr/>
          </p:nvSpPr>
          <p:spPr>
            <a:xfrm>
              <a:off x="8271587" y="2588789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rganigramme : Entrée manuelle 27">
              <a:extLst>
                <a:ext uri="{FF2B5EF4-FFF2-40B4-BE49-F238E27FC236}">
                  <a16:creationId xmlns:a16="http://schemas.microsoft.com/office/drawing/2014/main" id="{B0ED99D8-09C5-47F1-BA8F-DF712EDE29E9}"/>
                </a:ext>
              </a:extLst>
            </p:cNvPr>
            <p:cNvSpPr/>
            <p:nvPr/>
          </p:nvSpPr>
          <p:spPr>
            <a:xfrm flipH="1">
              <a:off x="8271587" y="2588788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BBDA650A-F324-4799-A306-68C47DE23A72}"/>
              </a:ext>
            </a:extLst>
          </p:cNvPr>
          <p:cNvGrpSpPr/>
          <p:nvPr/>
        </p:nvGrpSpPr>
        <p:grpSpPr>
          <a:xfrm>
            <a:off x="3816713" y="2710840"/>
            <a:ext cx="352619" cy="341632"/>
            <a:chOff x="3816713" y="2710839"/>
            <a:chExt cx="542923" cy="526007"/>
          </a:xfrm>
        </p:grpSpPr>
        <p:sp>
          <p:nvSpPr>
            <p:cNvPr id="35" name="Organigramme : Entrée manuelle 27">
              <a:extLst>
                <a:ext uri="{FF2B5EF4-FFF2-40B4-BE49-F238E27FC236}">
                  <a16:creationId xmlns:a16="http://schemas.microsoft.com/office/drawing/2014/main" id="{E1065FBA-2AAE-4D0A-BAAA-9BFCA98864EB}"/>
                </a:ext>
              </a:extLst>
            </p:cNvPr>
            <p:cNvSpPr/>
            <p:nvPr/>
          </p:nvSpPr>
          <p:spPr>
            <a:xfrm rot="5400000">
              <a:off x="3825172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7" name="Organigramme : Entrée manuelle 27">
              <a:extLst>
                <a:ext uri="{FF2B5EF4-FFF2-40B4-BE49-F238E27FC236}">
                  <a16:creationId xmlns:a16="http://schemas.microsoft.com/office/drawing/2014/main" id="{49EA19CE-E787-4BF6-AEC1-DCEC39FC664E}"/>
                </a:ext>
              </a:extLst>
            </p:cNvPr>
            <p:cNvSpPr/>
            <p:nvPr/>
          </p:nvSpPr>
          <p:spPr>
            <a:xfrm rot="5400000" flipH="1">
              <a:off x="3825170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5401FB42-E633-4F0B-B6BB-C526381CF12E}"/>
              </a:ext>
            </a:extLst>
          </p:cNvPr>
          <p:cNvGrpSpPr/>
          <p:nvPr/>
        </p:nvGrpSpPr>
        <p:grpSpPr>
          <a:xfrm rot="5400000">
            <a:off x="3822205" y="3522822"/>
            <a:ext cx="341632" cy="352617"/>
            <a:chOff x="8271587" y="5311425"/>
            <a:chExt cx="3566226" cy="1102714"/>
          </a:xfrm>
        </p:grpSpPr>
        <p:sp>
          <p:nvSpPr>
            <p:cNvPr id="39" name="Organigramme : Entrée manuelle 27">
              <a:extLst>
                <a:ext uri="{FF2B5EF4-FFF2-40B4-BE49-F238E27FC236}">
                  <a16:creationId xmlns:a16="http://schemas.microsoft.com/office/drawing/2014/main" id="{9F3DB527-6837-4D59-ADA8-27D509E50B16}"/>
                </a:ext>
              </a:extLst>
            </p:cNvPr>
            <p:cNvSpPr/>
            <p:nvPr/>
          </p:nvSpPr>
          <p:spPr>
            <a:xfrm>
              <a:off x="8271587" y="5311426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Organigramme : Entrée manuelle 27">
              <a:extLst>
                <a:ext uri="{FF2B5EF4-FFF2-40B4-BE49-F238E27FC236}">
                  <a16:creationId xmlns:a16="http://schemas.microsoft.com/office/drawing/2014/main" id="{09B5218C-2787-4529-A79A-BD8F560B868C}"/>
                </a:ext>
              </a:extLst>
            </p:cNvPr>
            <p:cNvSpPr/>
            <p:nvPr/>
          </p:nvSpPr>
          <p:spPr>
            <a:xfrm flipH="1">
              <a:off x="8271587" y="5311425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3" name="Graphique 22" descr="Diagramme de Gantt avec un remplissage uni">
            <a:extLst>
              <a:ext uri="{FF2B5EF4-FFF2-40B4-BE49-F238E27FC236}">
                <a16:creationId xmlns:a16="http://schemas.microsoft.com/office/drawing/2014/main" id="{B99F2089-E1F9-457E-ACD0-AD5C1BF1E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54185" y="428629"/>
            <a:ext cx="587415" cy="587415"/>
          </a:xfrm>
          <a:prstGeom prst="rect">
            <a:avLst/>
          </a:prstGeom>
        </p:spPr>
      </p:pic>
      <p:sp>
        <p:nvSpPr>
          <p:cNvPr id="30" name="Titre 1">
            <a:extLst>
              <a:ext uri="{FF2B5EF4-FFF2-40B4-BE49-F238E27FC236}">
                <a16:creationId xmlns:a16="http://schemas.microsoft.com/office/drawing/2014/main" id="{6EB776A7-6E6C-4154-8A6E-454039D93BC0}"/>
              </a:ext>
            </a:extLst>
          </p:cNvPr>
          <p:cNvSpPr txBox="1">
            <a:spLocks/>
          </p:cNvSpPr>
          <p:nvPr/>
        </p:nvSpPr>
        <p:spPr>
          <a:xfrm>
            <a:off x="4342340" y="1871410"/>
            <a:ext cx="6606395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Découverte de la ligne de commande Ionic</a:t>
            </a:r>
          </a:p>
        </p:txBody>
      </p:sp>
      <p:sp>
        <p:nvSpPr>
          <p:cNvPr id="47" name="Titre 1">
            <a:extLst>
              <a:ext uri="{FF2B5EF4-FFF2-40B4-BE49-F238E27FC236}">
                <a16:creationId xmlns:a16="http://schemas.microsoft.com/office/drawing/2014/main" id="{394E04D5-D5DD-412F-914A-A513D191AFDA}"/>
              </a:ext>
            </a:extLst>
          </p:cNvPr>
          <p:cNvSpPr txBox="1">
            <a:spLocks/>
          </p:cNvSpPr>
          <p:nvPr/>
        </p:nvSpPr>
        <p:spPr>
          <a:xfrm>
            <a:off x="4342340" y="4352774"/>
            <a:ext cx="6191251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Lancement du projet</a:t>
            </a:r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0A37E153-BBDB-47E7-A56E-1B0814DB28AE}"/>
              </a:ext>
            </a:extLst>
          </p:cNvPr>
          <p:cNvGrpSpPr/>
          <p:nvPr/>
        </p:nvGrpSpPr>
        <p:grpSpPr>
          <a:xfrm rot="5400000">
            <a:off x="3822205" y="4347282"/>
            <a:ext cx="341632" cy="352617"/>
            <a:chOff x="8271587" y="5311425"/>
            <a:chExt cx="3566226" cy="1102714"/>
          </a:xfrm>
        </p:grpSpPr>
        <p:sp>
          <p:nvSpPr>
            <p:cNvPr id="49" name="Organigramme : Entrée manuelle 27">
              <a:extLst>
                <a:ext uri="{FF2B5EF4-FFF2-40B4-BE49-F238E27FC236}">
                  <a16:creationId xmlns:a16="http://schemas.microsoft.com/office/drawing/2014/main" id="{E3532368-68FF-4EBC-AA2F-3F16E5A1A8E7}"/>
                </a:ext>
              </a:extLst>
            </p:cNvPr>
            <p:cNvSpPr/>
            <p:nvPr/>
          </p:nvSpPr>
          <p:spPr>
            <a:xfrm>
              <a:off x="8271587" y="5311426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Organigramme : Entrée manuelle 27">
              <a:extLst>
                <a:ext uri="{FF2B5EF4-FFF2-40B4-BE49-F238E27FC236}">
                  <a16:creationId xmlns:a16="http://schemas.microsoft.com/office/drawing/2014/main" id="{5F5DD75B-CF85-4C7F-B9DC-5BBB764C9C3F}"/>
                </a:ext>
              </a:extLst>
            </p:cNvPr>
            <p:cNvSpPr/>
            <p:nvPr/>
          </p:nvSpPr>
          <p:spPr>
            <a:xfrm flipH="1">
              <a:off x="8271587" y="5311425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89566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Découverte d’Ionic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Présentation de l’architecture Ionic</a:t>
            </a:r>
          </a:p>
        </p:txBody>
      </p:sp>
    </p:spTree>
    <p:extLst>
      <p:ext uri="{BB962C8B-B14F-4D97-AF65-F5344CB8AC3E}">
        <p14:creationId xmlns:p14="http://schemas.microsoft.com/office/powerpoint/2010/main" val="10715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Présentation de l’architecture Ionic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Découverte d’Ionic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944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fr-FR" sz="2400" spc="-1" dirty="0"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F2985B-2AAE-57EA-6011-D905FB932C82}"/>
              </a:ext>
            </a:extLst>
          </p:cNvPr>
          <p:cNvSpPr/>
          <p:nvPr/>
        </p:nvSpPr>
        <p:spPr>
          <a:xfrm>
            <a:off x="2307723" y="3958759"/>
            <a:ext cx="2889148" cy="826495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Capacitor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CLI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6DAAFB-A339-E56F-6B9D-740D2642FC23}"/>
              </a:ext>
            </a:extLst>
          </p:cNvPr>
          <p:cNvSpPr/>
          <p:nvPr/>
        </p:nvSpPr>
        <p:spPr>
          <a:xfrm>
            <a:off x="2307723" y="2676394"/>
            <a:ext cx="2889148" cy="826495"/>
          </a:xfrm>
          <a:prstGeom prst="rect">
            <a:avLst/>
          </a:prstGeom>
          <a:solidFill>
            <a:srgbClr val="4AA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Ionic CLI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511313-0EA1-7907-61AE-27F4ADCD8D6E}"/>
              </a:ext>
            </a:extLst>
          </p:cNvPr>
          <p:cNvSpPr/>
          <p:nvPr/>
        </p:nvSpPr>
        <p:spPr>
          <a:xfrm>
            <a:off x="5596426" y="3958761"/>
            <a:ext cx="2889148" cy="826495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Capacitor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Plugins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1FDC85-7A9C-83F8-C42A-E1F21B0080E5}"/>
              </a:ext>
            </a:extLst>
          </p:cNvPr>
          <p:cNvSpPr/>
          <p:nvPr/>
        </p:nvSpPr>
        <p:spPr>
          <a:xfrm>
            <a:off x="5596426" y="2676396"/>
            <a:ext cx="2889148" cy="826495"/>
          </a:xfrm>
          <a:prstGeom prst="rect">
            <a:avLst/>
          </a:prstGeom>
          <a:solidFill>
            <a:srgbClr val="4AA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Ionic native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68BE9C-F77B-EF88-C181-7A44F1B48D64}"/>
              </a:ext>
            </a:extLst>
          </p:cNvPr>
          <p:cNvSpPr/>
          <p:nvPr/>
        </p:nvSpPr>
        <p:spPr>
          <a:xfrm>
            <a:off x="8900398" y="3958760"/>
            <a:ext cx="2889148" cy="826495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Capacitor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B0C2F9-28E5-0B70-FE70-02AD238F087F}"/>
              </a:ext>
            </a:extLst>
          </p:cNvPr>
          <p:cNvSpPr/>
          <p:nvPr/>
        </p:nvSpPr>
        <p:spPr>
          <a:xfrm>
            <a:off x="8900398" y="1394030"/>
            <a:ext cx="2889148" cy="826495"/>
          </a:xfrm>
          <a:prstGeom prst="rect">
            <a:avLst/>
          </a:prstGeom>
          <a:solidFill>
            <a:srgbClr val="348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Composants Ionic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A2235D-03EB-78E2-A2BD-16A365058F08}"/>
              </a:ext>
            </a:extLst>
          </p:cNvPr>
          <p:cNvSpPr/>
          <p:nvPr/>
        </p:nvSpPr>
        <p:spPr>
          <a:xfrm>
            <a:off x="8900398" y="2676395"/>
            <a:ext cx="2889148" cy="826495"/>
          </a:xfrm>
          <a:prstGeom prst="rect">
            <a:avLst/>
          </a:prstGeom>
          <a:solidFill>
            <a:srgbClr val="95B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fr-FR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React</a:t>
            </a:r>
            <a:endParaRPr lang="fr-FR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fr-FR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Vue.js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8744B29-9500-BA96-A9B9-4C7E2255701A}"/>
              </a:ext>
            </a:extLst>
          </p:cNvPr>
          <p:cNvCxnSpPr>
            <a:cxnSpLocks/>
          </p:cNvCxnSpPr>
          <p:nvPr/>
        </p:nvCxnSpPr>
        <p:spPr>
          <a:xfrm flipV="1">
            <a:off x="3737028" y="3502892"/>
            <a:ext cx="0" cy="4558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6BE036F-1850-92A0-16C2-590AD1C3079B}"/>
              </a:ext>
            </a:extLst>
          </p:cNvPr>
          <p:cNvCxnSpPr/>
          <p:nvPr/>
        </p:nvCxnSpPr>
        <p:spPr>
          <a:xfrm flipV="1">
            <a:off x="7041000" y="3502890"/>
            <a:ext cx="0" cy="4558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9D87BCA-2164-7767-101F-88A72F5BE816}"/>
              </a:ext>
            </a:extLst>
          </p:cNvPr>
          <p:cNvCxnSpPr/>
          <p:nvPr/>
        </p:nvCxnSpPr>
        <p:spPr>
          <a:xfrm flipV="1">
            <a:off x="10356336" y="3502890"/>
            <a:ext cx="0" cy="4558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DDDCE931-02EE-EA37-B15B-6B5A0928B33B}"/>
              </a:ext>
            </a:extLst>
          </p:cNvPr>
          <p:cNvCxnSpPr/>
          <p:nvPr/>
        </p:nvCxnSpPr>
        <p:spPr>
          <a:xfrm flipV="1">
            <a:off x="10344972" y="2220525"/>
            <a:ext cx="0" cy="4558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8DAF579-E1FE-DC96-E449-C2837D528DD2}"/>
              </a:ext>
            </a:extLst>
          </p:cNvPr>
          <p:cNvSpPr/>
          <p:nvPr/>
        </p:nvSpPr>
        <p:spPr>
          <a:xfrm>
            <a:off x="2292454" y="5241125"/>
            <a:ext cx="2889149" cy="826495"/>
          </a:xfrm>
          <a:prstGeom prst="rect">
            <a:avLst/>
          </a:pr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Exécutable natif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16188F-DE15-E925-8484-64B39F381DC9}"/>
              </a:ext>
            </a:extLst>
          </p:cNvPr>
          <p:cNvSpPr/>
          <p:nvPr/>
        </p:nvSpPr>
        <p:spPr>
          <a:xfrm>
            <a:off x="5596426" y="5241125"/>
            <a:ext cx="2889149" cy="826495"/>
          </a:xfrm>
          <a:prstGeom prst="rect">
            <a:avLst/>
          </a:pr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SDK natif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830312-37EA-53DB-669D-61800ABA9082}"/>
              </a:ext>
            </a:extLst>
          </p:cNvPr>
          <p:cNvSpPr/>
          <p:nvPr/>
        </p:nvSpPr>
        <p:spPr>
          <a:xfrm>
            <a:off x="8900397" y="5241125"/>
            <a:ext cx="2889149" cy="826495"/>
          </a:xfrm>
          <a:prstGeom prst="rect">
            <a:avLst/>
          </a:pr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Webview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4C67A04-0480-102B-10FC-9828AF229D9B}"/>
              </a:ext>
            </a:extLst>
          </p:cNvPr>
          <p:cNvCxnSpPr>
            <a:cxnSpLocks/>
          </p:cNvCxnSpPr>
          <p:nvPr/>
        </p:nvCxnSpPr>
        <p:spPr>
          <a:xfrm flipV="1">
            <a:off x="3737028" y="4785254"/>
            <a:ext cx="0" cy="4558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E34DAA4-4ECC-99C3-28CC-D5EC7E47D8D3}"/>
              </a:ext>
            </a:extLst>
          </p:cNvPr>
          <p:cNvCxnSpPr>
            <a:cxnSpLocks/>
          </p:cNvCxnSpPr>
          <p:nvPr/>
        </p:nvCxnSpPr>
        <p:spPr>
          <a:xfrm flipV="1">
            <a:off x="7041000" y="4785253"/>
            <a:ext cx="0" cy="4558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C3FF395-F309-4378-9315-5581C8E3D1F7}"/>
              </a:ext>
            </a:extLst>
          </p:cNvPr>
          <p:cNvCxnSpPr>
            <a:cxnSpLocks/>
          </p:cNvCxnSpPr>
          <p:nvPr/>
        </p:nvCxnSpPr>
        <p:spPr>
          <a:xfrm flipV="1">
            <a:off x="10358823" y="4766281"/>
            <a:ext cx="0" cy="4558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71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Découverte d’Ionic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Découverte de la ligne de commande Ionic</a:t>
            </a:r>
          </a:p>
        </p:txBody>
      </p:sp>
    </p:spTree>
    <p:extLst>
      <p:ext uri="{BB962C8B-B14F-4D97-AF65-F5344CB8AC3E}">
        <p14:creationId xmlns:p14="http://schemas.microsoft.com/office/powerpoint/2010/main" val="59858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Découverte de la ligne de commande Ionic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Découverte d’Ionic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31536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La ligne de commande Ionic (Ionic CLI) s’invoque avec l’exécutable </a:t>
            </a:r>
            <a:r>
              <a:rPr lang="fr-FR" sz="2400" b="1" strike="noStrike" spc="-1" dirty="0" err="1">
                <a:solidFill>
                  <a:srgbClr val="95B258"/>
                </a:solidFill>
                <a:latin typeface="Segoe UI"/>
              </a:rPr>
              <a:t>ionic</a:t>
            </a:r>
            <a:endParaRPr lang="fr-FR" sz="2400" b="1" strike="noStrike" spc="-1" dirty="0">
              <a:solidFill>
                <a:srgbClr val="95B258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b="1" spc="-1" dirty="0">
              <a:solidFill>
                <a:srgbClr val="95B258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b="1" strike="noStrike" spc="-1" dirty="0">
              <a:solidFill>
                <a:srgbClr val="95B258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trike="noStrike" spc="-1" dirty="0"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Pour ouvrir l’aide :</a:t>
            </a:r>
          </a:p>
          <a:p>
            <a:pPr>
              <a:lnSpc>
                <a:spcPct val="120000"/>
              </a:lnSpc>
            </a:pPr>
            <a:endParaRPr lang="fr-FR" sz="2400" b="1" strike="noStrike" spc="-1" dirty="0">
              <a:solidFill>
                <a:srgbClr val="95B258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6EF73F-FAD1-E401-9C4A-B5E000CBF099}"/>
              </a:ext>
            </a:extLst>
          </p:cNvPr>
          <p:cNvSpPr/>
          <p:nvPr/>
        </p:nvSpPr>
        <p:spPr>
          <a:xfrm>
            <a:off x="3506876" y="2177613"/>
            <a:ext cx="8330938" cy="826495"/>
          </a:xfrm>
          <a:prstGeom prst="rect">
            <a:avLst/>
          </a:prstGeom>
          <a:solidFill>
            <a:srgbClr val="2F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28A62A-72EF-7F5C-E749-C118AE4BA693}"/>
              </a:ext>
            </a:extLst>
          </p:cNvPr>
          <p:cNvSpPr/>
          <p:nvPr/>
        </p:nvSpPr>
        <p:spPr>
          <a:xfrm>
            <a:off x="3517230" y="4007893"/>
            <a:ext cx="8330938" cy="826495"/>
          </a:xfrm>
          <a:prstGeom prst="rect">
            <a:avLst/>
          </a:prstGeom>
          <a:solidFill>
            <a:srgbClr val="2F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--help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986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Découverte de la ligne de commande Ionic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Découverte d’Ionic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3077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trike="noStrike" spc="-1" dirty="0">
                <a:solidFill>
                  <a:srgbClr val="343642"/>
                </a:solidFill>
                <a:latin typeface="Segoe UI"/>
              </a:rPr>
              <a:t>Créer un nouveau projet 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10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Lancer le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build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d’un projet :</a:t>
            </a:r>
            <a:endParaRPr lang="fr-FR" sz="1800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1800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1800" b="1" strike="noStrike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1050" b="1" strike="noStrike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Pendant ce </a:t>
            </a:r>
            <a:r>
              <a:rPr lang="fr-FR" spc="-1" dirty="0" err="1">
                <a:solidFill>
                  <a:srgbClr val="343642"/>
                </a:solidFill>
                <a:latin typeface="Segoe UI"/>
              </a:rPr>
              <a:t>build</a:t>
            </a:r>
            <a:r>
              <a:rPr lang="fr-FR" spc="-1" dirty="0">
                <a:solidFill>
                  <a:srgbClr val="343642"/>
                </a:solidFill>
                <a:latin typeface="Segoe UI"/>
              </a:rPr>
              <a:t>, le </a:t>
            </a:r>
            <a:r>
              <a:rPr lang="fr-FR" spc="-1" dirty="0" err="1">
                <a:solidFill>
                  <a:srgbClr val="343642"/>
                </a:solidFill>
                <a:latin typeface="Segoe UI"/>
              </a:rPr>
              <a:t>TypeScript</a:t>
            </a:r>
            <a:r>
              <a:rPr lang="fr-FR" spc="-1" dirty="0">
                <a:solidFill>
                  <a:srgbClr val="343642"/>
                </a:solidFill>
                <a:latin typeface="Segoe UI"/>
              </a:rPr>
              <a:t> va être transpilé en JavaScript </a:t>
            </a:r>
            <a:br>
              <a:rPr lang="fr-FR" spc="-1" dirty="0">
                <a:solidFill>
                  <a:srgbClr val="343642"/>
                </a:solidFill>
                <a:latin typeface="Segoe UI"/>
              </a:rPr>
            </a:br>
            <a:r>
              <a:rPr lang="fr-FR" spc="-1" dirty="0">
                <a:solidFill>
                  <a:srgbClr val="343642"/>
                </a:solidFill>
                <a:latin typeface="Segoe UI"/>
              </a:rPr>
              <a:t>et les différentes ressources seront mises à disposition de l’application Cordova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trike="noStrike" spc="-1" dirty="0">
              <a:solidFill>
                <a:srgbClr val="95B258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6EF73F-FAD1-E401-9C4A-B5E000CBF099}"/>
              </a:ext>
            </a:extLst>
          </p:cNvPr>
          <p:cNvSpPr/>
          <p:nvPr/>
        </p:nvSpPr>
        <p:spPr>
          <a:xfrm>
            <a:off x="3506875" y="1710713"/>
            <a:ext cx="8330938" cy="826495"/>
          </a:xfrm>
          <a:prstGeom prst="rect">
            <a:avLst/>
          </a:prstGeom>
          <a:solidFill>
            <a:srgbClr val="2F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start 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9AD0D3-49C2-4CF3-E0C9-CBF770FC34EB}"/>
              </a:ext>
            </a:extLst>
          </p:cNvPr>
          <p:cNvSpPr/>
          <p:nvPr/>
        </p:nvSpPr>
        <p:spPr>
          <a:xfrm>
            <a:off x="3506875" y="3216116"/>
            <a:ext cx="8330938" cy="826495"/>
          </a:xfrm>
          <a:prstGeom prst="rect">
            <a:avLst/>
          </a:prstGeom>
          <a:solidFill>
            <a:srgbClr val="2F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ionic</a:t>
            </a: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681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HÈME OFFICE" val="RIT6VH5m"/>
  <p:tag name="ARTICULATE_DESIGN_ID_1_THÈME OFFICE" val="R66cABEG"/>
  <p:tag name="ARTICULATE_SLIDE_COUNT" val="20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I-ecole-Informatique-Charte_Graphique-v2023.potx" id="{8DF23D5A-EBA0-4384-9913-53A09D13838D}" vid="{220E91A7-61C3-4B73-AA27-DB095AB2A8A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0B208920A0C840A3CDE654A4512E2F" ma:contentTypeVersion="0" ma:contentTypeDescription="Create a new document." ma:contentTypeScope="" ma:versionID="b2e561040e0ac59d152e97dc13bf789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744E35-8DFE-42FB-9B27-EF60FB2821E4}">
  <ds:schemaRefs>
    <ds:schemaRef ds:uri="http://purl.org/dc/elements/1.1/"/>
    <ds:schemaRef ds:uri="http://schemas.microsoft.com/office/2006/metadata/properties"/>
    <ds:schemaRef ds:uri="cfaffce1-5344-4c4f-bfb6-760f0e673929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ea210992-230b-44bf-b9a2-2f8c10b8863d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F2F60A-0E0F-48BB-AF02-23385716DE39}"/>
</file>

<file path=docProps/app.xml><?xml version="1.0" encoding="utf-8"?>
<Properties xmlns="http://schemas.openxmlformats.org/officeDocument/2006/extended-properties" xmlns:vt="http://schemas.openxmlformats.org/officeDocument/2006/docPropsVTypes">
  <Template>ENI-ecole-Informatique-Charte_Graphique-v2023</Template>
  <TotalTime>703</TotalTime>
  <Words>1392</Words>
  <Application>Microsoft Office PowerPoint</Application>
  <PresentationFormat>Grand écran</PresentationFormat>
  <Paragraphs>255</Paragraphs>
  <Slides>27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2" baseType="lpstr">
      <vt:lpstr>Segoe UI Light</vt:lpstr>
      <vt:lpstr>Segoe UI</vt:lpstr>
      <vt:lpstr>Arial</vt:lpstr>
      <vt:lpstr>Calibri</vt:lpstr>
      <vt:lpstr>Thème Office</vt:lpstr>
      <vt:lpstr>Les technologies cross-platform : Ionic Module 03 – Découverte d’Ionic</vt:lpstr>
      <vt:lpstr>Présentation PowerPoint</vt:lpstr>
      <vt:lpstr>Comprendre l’architecture d’Ionic</vt:lpstr>
      <vt:lpstr>Présentation de l’architecture Ionic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de la formation</dc:title>
  <dc:creator>Nathalie HERVOCHE</dc:creator>
  <cp:lastModifiedBy>Anne-Lise BAILLE</cp:lastModifiedBy>
  <cp:revision>350</cp:revision>
  <dcterms:created xsi:type="dcterms:W3CDTF">2023-01-06T06:52:31Z</dcterms:created>
  <dcterms:modified xsi:type="dcterms:W3CDTF">2023-04-17T13:46:24Z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0x010100450B208920A0C840A3CDE654A4512E2F</vt:lpwstr>
  </property>
  <property fmtid="{D5CDD505-2E9C-101B-9397-08002B2CF9AE}" pid="4" name="ArticulateGUID">
    <vt:lpwstr>4C016939-3D63-4BD5-8C4B-0D84325C8D72</vt:lpwstr>
  </property>
  <property fmtid="{D5CDD505-2E9C-101B-9397-08002B2CF9AE}" pid="5" name="ArticulatePath">
    <vt:lpwstr>débuter_powerapps_video_ENI</vt:lpwstr>
  </property>
  <property fmtid="{D5CDD505-2E9C-101B-9397-08002B2CF9AE}" pid="6" name="MediaServiceImageTags">
    <vt:lpwstr/>
  </property>
  <property fmtid="{D5CDD505-2E9C-101B-9397-08002B2CF9AE}" pid="7" name="Order">
    <vt:r8>1967600</vt:r8>
  </property>
  <property fmtid="{D5CDD505-2E9C-101B-9397-08002B2CF9AE}" pid="8" name="xd_Signature">
    <vt:bool>false</vt:bool>
  </property>
  <property fmtid="{D5CDD505-2E9C-101B-9397-08002B2CF9AE}" pid="9" name="xd_ProgID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_SourceUrl">
    <vt:lpwstr/>
  </property>
  <property fmtid="{D5CDD505-2E9C-101B-9397-08002B2CF9AE}" pid="13" name="_SharedFileIndex">
    <vt:lpwstr/>
  </property>
  <property fmtid="{D5CDD505-2E9C-101B-9397-08002B2CF9AE}" pid="14" name="ComplianceAssetId">
    <vt:lpwstr/>
  </property>
  <property fmtid="{D5CDD505-2E9C-101B-9397-08002B2CF9AE}" pid="15" name="TemplateUrl">
    <vt:lpwstr/>
  </property>
</Properties>
</file>